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66" r:id="rId3"/>
    <p:sldId id="258" r:id="rId4"/>
    <p:sldId id="267" r:id="rId5"/>
    <p:sldId id="272" r:id="rId6"/>
    <p:sldId id="257" r:id="rId7"/>
    <p:sldId id="262" r:id="rId8"/>
    <p:sldId id="270" r:id="rId9"/>
    <p:sldId id="269" r:id="rId10"/>
    <p:sldId id="263" r:id="rId11"/>
    <p:sldId id="264" r:id="rId12"/>
    <p:sldId id="265" r:id="rId13"/>
    <p:sldId id="260" r:id="rId14"/>
    <p:sldId id="271" r:id="rId15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73034D-7840-DE3C-B10E-88E483D7F3D6}" v="344" dt="2019-12-25T14:18:50.9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inie van Schaik" userId="S::r.vanschaik@prakticon.com::334a2bfc-637a-4ed6-95a4-5fcb4d22630e" providerId="AD" clId="Web-{9873034D-7840-DE3C-B10E-88E483D7F3D6}"/>
    <pc:docChg chg="modSld">
      <pc:chgData name="Reinie van Schaik" userId="S::r.vanschaik@prakticon.com::334a2bfc-637a-4ed6-95a4-5fcb4d22630e" providerId="AD" clId="Web-{9873034D-7840-DE3C-B10E-88E483D7F3D6}" dt="2019-12-25T14:18:50.657" v="340" actId="20577"/>
      <pc:docMkLst>
        <pc:docMk/>
      </pc:docMkLst>
      <pc:sldChg chg="modSp">
        <pc:chgData name="Reinie van Schaik" userId="S::r.vanschaik@prakticon.com::334a2bfc-637a-4ed6-95a4-5fcb4d22630e" providerId="AD" clId="Web-{9873034D-7840-DE3C-B10E-88E483D7F3D6}" dt="2019-12-25T14:18:49.173" v="338" actId="20577"/>
        <pc:sldMkLst>
          <pc:docMk/>
          <pc:sldMk cId="1773991208" sldId="256"/>
        </pc:sldMkLst>
        <pc:spChg chg="mod">
          <ac:chgData name="Reinie van Schaik" userId="S::r.vanschaik@prakticon.com::334a2bfc-637a-4ed6-95a4-5fcb4d22630e" providerId="AD" clId="Web-{9873034D-7840-DE3C-B10E-88E483D7F3D6}" dt="2019-12-25T14:18:49.173" v="338" actId="20577"/>
          <ac:spMkLst>
            <pc:docMk/>
            <pc:sldMk cId="1773991208" sldId="256"/>
            <ac:spMk id="2" creationId="{00000000-0000-0000-0000-000000000000}"/>
          </ac:spMkLst>
        </pc:spChg>
      </pc:sldChg>
      <pc:sldChg chg="modSp">
        <pc:chgData name="Reinie van Schaik" userId="S::r.vanschaik@prakticon.com::334a2bfc-637a-4ed6-95a4-5fcb4d22630e" providerId="AD" clId="Web-{9873034D-7840-DE3C-B10E-88E483D7F3D6}" dt="2019-12-25T14:11:41.561" v="46" actId="20577"/>
        <pc:sldMkLst>
          <pc:docMk/>
          <pc:sldMk cId="3687055094" sldId="257"/>
        </pc:sldMkLst>
        <pc:spChg chg="mod">
          <ac:chgData name="Reinie van Schaik" userId="S::r.vanschaik@prakticon.com::334a2bfc-637a-4ed6-95a4-5fcb4d22630e" providerId="AD" clId="Web-{9873034D-7840-DE3C-B10E-88E483D7F3D6}" dt="2019-12-25T14:11:41.561" v="46" actId="20577"/>
          <ac:spMkLst>
            <pc:docMk/>
            <pc:sldMk cId="3687055094" sldId="257"/>
            <ac:spMk id="3" creationId="{00000000-0000-0000-0000-000000000000}"/>
          </ac:spMkLst>
        </pc:spChg>
      </pc:sldChg>
      <pc:sldChg chg="modSp">
        <pc:chgData name="Reinie van Schaik" userId="S::r.vanschaik@prakticon.com::334a2bfc-637a-4ed6-95a4-5fcb4d22630e" providerId="AD" clId="Web-{9873034D-7840-DE3C-B10E-88E483D7F3D6}" dt="2019-12-25T14:15:13.937" v="107" actId="20577"/>
        <pc:sldMkLst>
          <pc:docMk/>
          <pc:sldMk cId="280758085" sldId="260"/>
        </pc:sldMkLst>
        <pc:spChg chg="mod">
          <ac:chgData name="Reinie van Schaik" userId="S::r.vanschaik@prakticon.com::334a2bfc-637a-4ed6-95a4-5fcb4d22630e" providerId="AD" clId="Web-{9873034D-7840-DE3C-B10E-88E483D7F3D6}" dt="2019-12-25T14:15:13.937" v="107" actId="20577"/>
          <ac:spMkLst>
            <pc:docMk/>
            <pc:sldMk cId="280758085" sldId="260"/>
            <ac:spMk id="3" creationId="{00000000-0000-0000-0000-000000000000}"/>
          </ac:spMkLst>
        </pc:spChg>
      </pc:sldChg>
      <pc:sldChg chg="modSp">
        <pc:chgData name="Reinie van Schaik" userId="S::r.vanschaik@prakticon.com::334a2bfc-637a-4ed6-95a4-5fcb4d22630e" providerId="AD" clId="Web-{9873034D-7840-DE3C-B10E-88E483D7F3D6}" dt="2019-12-25T14:12:01.874" v="48" actId="20577"/>
        <pc:sldMkLst>
          <pc:docMk/>
          <pc:sldMk cId="3883917494" sldId="262"/>
        </pc:sldMkLst>
        <pc:spChg chg="mod">
          <ac:chgData name="Reinie van Schaik" userId="S::r.vanschaik@prakticon.com::334a2bfc-637a-4ed6-95a4-5fcb4d22630e" providerId="AD" clId="Web-{9873034D-7840-DE3C-B10E-88E483D7F3D6}" dt="2019-12-25T14:12:01.874" v="48" actId="20577"/>
          <ac:spMkLst>
            <pc:docMk/>
            <pc:sldMk cId="3883917494" sldId="262"/>
            <ac:spMk id="3" creationId="{00000000-0000-0000-0000-000000000000}"/>
          </ac:spMkLst>
        </pc:spChg>
      </pc:sldChg>
      <pc:sldChg chg="modSp">
        <pc:chgData name="Reinie van Schaik" userId="S::r.vanschaik@prakticon.com::334a2bfc-637a-4ed6-95a4-5fcb4d22630e" providerId="AD" clId="Web-{9873034D-7840-DE3C-B10E-88E483D7F3D6}" dt="2019-12-25T14:14:29" v="82" actId="20577"/>
        <pc:sldMkLst>
          <pc:docMk/>
          <pc:sldMk cId="967090938" sldId="263"/>
        </pc:sldMkLst>
        <pc:spChg chg="mod">
          <ac:chgData name="Reinie van Schaik" userId="S::r.vanschaik@prakticon.com::334a2bfc-637a-4ed6-95a4-5fcb4d22630e" providerId="AD" clId="Web-{9873034D-7840-DE3C-B10E-88E483D7F3D6}" dt="2019-12-25T14:14:29" v="82" actId="20577"/>
          <ac:spMkLst>
            <pc:docMk/>
            <pc:sldMk cId="967090938" sldId="263"/>
            <ac:spMk id="3" creationId="{00000000-0000-0000-0000-000000000000}"/>
          </ac:spMkLst>
        </pc:spChg>
      </pc:sldChg>
      <pc:sldChg chg="modSp">
        <pc:chgData name="Reinie van Schaik" userId="S::r.vanschaik@prakticon.com::334a2bfc-637a-4ed6-95a4-5fcb4d22630e" providerId="AD" clId="Web-{9873034D-7840-DE3C-B10E-88E483D7F3D6}" dt="2019-12-25T14:14:01.359" v="78" actId="20577"/>
        <pc:sldMkLst>
          <pc:docMk/>
          <pc:sldMk cId="3097858916" sldId="269"/>
        </pc:sldMkLst>
        <pc:spChg chg="mod">
          <ac:chgData name="Reinie van Schaik" userId="S::r.vanschaik@prakticon.com::334a2bfc-637a-4ed6-95a4-5fcb4d22630e" providerId="AD" clId="Web-{9873034D-7840-DE3C-B10E-88E483D7F3D6}" dt="2019-12-25T14:14:01.359" v="78" actId="20577"/>
          <ac:spMkLst>
            <pc:docMk/>
            <pc:sldMk cId="3097858916" sldId="269"/>
            <ac:spMk id="3" creationId="{00000000-0000-0000-0000-000000000000}"/>
          </ac:spMkLst>
        </pc:spChg>
      </pc:sldChg>
      <pc:sldChg chg="modSp">
        <pc:chgData name="Reinie van Schaik" userId="S::r.vanschaik@prakticon.com::334a2bfc-637a-4ed6-95a4-5fcb4d22630e" providerId="AD" clId="Web-{9873034D-7840-DE3C-B10E-88E483D7F3D6}" dt="2019-12-25T14:18:22.751" v="332" actId="20577"/>
        <pc:sldMkLst>
          <pc:docMk/>
          <pc:sldMk cId="867061768" sldId="271"/>
        </pc:sldMkLst>
        <pc:spChg chg="mod">
          <ac:chgData name="Reinie van Schaik" userId="S::r.vanschaik@prakticon.com::334a2bfc-637a-4ed6-95a4-5fcb4d22630e" providerId="AD" clId="Web-{9873034D-7840-DE3C-B10E-88E483D7F3D6}" dt="2019-12-25T14:18:22.751" v="332" actId="20577"/>
          <ac:spMkLst>
            <pc:docMk/>
            <pc:sldMk cId="867061768" sldId="271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8EE742-2A6D-488A-9D5E-356794C1D5C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387E96-ADF4-42B4-BC9A-0B8086ADF93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1764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646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3998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6463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0306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9763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67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74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8414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19370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53922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451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EC11B-FF07-43BD-9842-78368D3A75ED}" type="datetimeFigureOut">
              <a:rPr lang="nl-NL" smtClean="0"/>
              <a:t>28-1-2020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0614B-1C1E-46C6-97FF-48F948A7BC6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4373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7825" y="620688"/>
            <a:ext cx="3000375" cy="107632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Keuze leerroute</a:t>
            </a:r>
            <a:br>
              <a:rPr lang="nl-NL" dirty="0"/>
            </a:br>
            <a:r>
              <a:rPr lang="nl-NL" dirty="0"/>
              <a:t>2020-2021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854" y="3895725"/>
            <a:ext cx="3596185" cy="2384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399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Leerroute </a:t>
            </a:r>
            <a:br>
              <a:rPr lang="nl-NL" dirty="0"/>
            </a:br>
            <a:r>
              <a:rPr lang="nl-NL" dirty="0"/>
              <a:t>SVA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nl-NL" dirty="0"/>
              <a:t>Werken in de winkel ( branche certificaat niveau 1)</a:t>
            </a:r>
          </a:p>
          <a:p>
            <a:r>
              <a:rPr lang="nl-NL" dirty="0"/>
              <a:t>Werken in de keuken ( BAS en KAS) branche diploma niveau 1 </a:t>
            </a:r>
            <a:endParaRPr lang="nl-NL">
              <a:cs typeface="Calibri"/>
            </a:endParaRPr>
          </a:p>
          <a:p>
            <a:r>
              <a:rPr lang="nl-NL" dirty="0"/>
              <a:t>Werken in de schoonmaak (SVS diploma)</a:t>
            </a:r>
          </a:p>
          <a:p>
            <a:r>
              <a:rPr lang="nl-NL" dirty="0"/>
              <a:t>Werken in een zorginstelling</a:t>
            </a:r>
          </a:p>
          <a:p>
            <a:r>
              <a:rPr lang="nl-NL" dirty="0"/>
              <a:t>Werken in de logistiek (branche certificaat niveau 1 en heftruck)</a:t>
            </a:r>
          </a:p>
          <a:p>
            <a:r>
              <a:rPr lang="nl-NL" dirty="0"/>
              <a:t>Werken in de metaal (  VCA, lasdiploma)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295985"/>
            <a:ext cx="1378496" cy="13784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265" y="377354"/>
            <a:ext cx="2172325" cy="1131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09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Leerroute SVA 2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Werken in de timmerindustrie en BWI ( Boristraject , VCA)</a:t>
            </a:r>
          </a:p>
          <a:p>
            <a:r>
              <a:rPr lang="nl-NL" dirty="0"/>
              <a:t>Werken in het groen(, VCA, kettingzaag, heggenschaar)</a:t>
            </a:r>
          </a:p>
          <a:p>
            <a:r>
              <a:rPr lang="nl-NL" dirty="0"/>
              <a:t>Werken met bloemen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501008"/>
            <a:ext cx="2286000" cy="2000250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4767350"/>
            <a:ext cx="3429000" cy="133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72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050904" cy="1143000"/>
          </a:xfrm>
        </p:spPr>
        <p:txBody>
          <a:bodyPr>
            <a:normAutofit fontScale="90000"/>
          </a:bodyPr>
          <a:lstStyle/>
          <a:p>
            <a:r>
              <a:rPr lang="nl-NL" dirty="0"/>
              <a:t>Entree-opleiding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Entree opleiding is </a:t>
            </a:r>
            <a:r>
              <a:rPr lang="nl-NL" b="1" dirty="0"/>
              <a:t>een MBO opleiding</a:t>
            </a:r>
          </a:p>
          <a:p>
            <a:r>
              <a:rPr lang="nl-NL" b="1" dirty="0"/>
              <a:t>Minimaal 16 jaar voor 1 augustus!</a:t>
            </a:r>
          </a:p>
          <a:p>
            <a:r>
              <a:rPr lang="nl-NL" dirty="0"/>
              <a:t>De SVA 1 leerroute wordt in principe het profiel binnen de Entree!</a:t>
            </a:r>
          </a:p>
          <a:p>
            <a:r>
              <a:rPr lang="nl-NL" dirty="0"/>
              <a:t>Voorbeeld&gt; </a:t>
            </a:r>
          </a:p>
          <a:p>
            <a:pPr lvl="1"/>
            <a:r>
              <a:rPr lang="nl-NL" dirty="0"/>
              <a:t>Schoonmaak /zorg&gt; Entree assistent dienstverlening en zorg</a:t>
            </a:r>
          </a:p>
          <a:p>
            <a:pPr lvl="1"/>
            <a:r>
              <a:rPr lang="nl-NL" dirty="0"/>
              <a:t>Hout&gt; Entree bouw en wonen</a:t>
            </a:r>
          </a:p>
          <a:p>
            <a:pPr lvl="1"/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2745" y="18489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15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Stage met cursussen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Stage 2, 3 of 4dagen</a:t>
            </a:r>
          </a:p>
          <a:p>
            <a:r>
              <a:rPr lang="nl-NL" dirty="0"/>
              <a:t>Additionele cursussen, passend bij jouw stage</a:t>
            </a:r>
          </a:p>
          <a:p>
            <a:pPr lvl="1"/>
            <a:r>
              <a:rPr lang="nl-NL" dirty="0"/>
              <a:t>Heftruck</a:t>
            </a:r>
          </a:p>
          <a:p>
            <a:pPr lvl="1"/>
            <a:r>
              <a:rPr lang="nl-NL" dirty="0"/>
              <a:t>VCA</a:t>
            </a:r>
          </a:p>
          <a:p>
            <a:pPr lvl="1"/>
            <a:r>
              <a:rPr lang="nl-NL" dirty="0"/>
              <a:t>EHBO</a:t>
            </a:r>
          </a:p>
          <a:p>
            <a:pPr lvl="1"/>
            <a:r>
              <a:rPr lang="nl-NL" dirty="0"/>
              <a:t>Lassen</a:t>
            </a:r>
            <a:endParaRPr lang="nl-NL" dirty="0">
              <a:cs typeface="Calibri"/>
            </a:endParaRPr>
          </a:p>
          <a:p>
            <a:pPr lvl="1"/>
            <a:r>
              <a:rPr lang="nl-NL" dirty="0"/>
              <a:t>Melken</a:t>
            </a:r>
            <a:endParaRPr lang="nl-NL" dirty="0">
              <a:cs typeface="Calibri"/>
            </a:endParaRPr>
          </a:p>
          <a:p>
            <a:pPr lvl="1"/>
            <a:r>
              <a:rPr lang="nl-NL" dirty="0"/>
              <a:t>Herenkapper en dameskapper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758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keuze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90316"/>
            <a:ext cx="8229600" cy="4525963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dirty="0"/>
              <a:t>Bespreek in presentatieweek je voorlopige keuze ( het mogen en kunnen er ook nog 2 of 3 zijn)</a:t>
            </a:r>
          </a:p>
          <a:p>
            <a:r>
              <a:rPr lang="nl-NL" dirty="0"/>
              <a:t>Een goed onderbouwde keuze in de derde presentatieweek zorgt voor een betere start in leerjaar 4t</a:t>
            </a:r>
            <a:endParaRPr lang="nl-NL" dirty="0">
              <a:cs typeface="Calibri"/>
            </a:endParaRPr>
          </a:p>
          <a:p>
            <a:r>
              <a:rPr lang="nl-NL" dirty="0"/>
              <a:t>Definitieve keuze in de derde presentatieweek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942" y="4941168"/>
            <a:ext cx="1171119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7061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Oriëntatie leerroute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Doel kennis maken met de verschillende leerroutes </a:t>
            </a:r>
          </a:p>
          <a:p>
            <a:r>
              <a:rPr lang="nl-NL"/>
              <a:t> Schaduwdagen/passiestages </a:t>
            </a:r>
            <a:r>
              <a:rPr lang="nl-NL" dirty="0"/>
              <a:t>lopen</a:t>
            </a:r>
          </a:p>
          <a:p>
            <a:r>
              <a:rPr lang="nl-NL" dirty="0"/>
              <a:t>Einde leerjaar 3</a:t>
            </a:r>
          </a:p>
          <a:p>
            <a:pPr lvl="1"/>
            <a:r>
              <a:rPr lang="nl-NL" dirty="0"/>
              <a:t>Wat wil ik?</a:t>
            </a:r>
          </a:p>
          <a:p>
            <a:pPr lvl="2"/>
            <a:r>
              <a:rPr lang="nl-NL" dirty="0"/>
              <a:t>Welke richting wil ik kiezen?</a:t>
            </a:r>
          </a:p>
          <a:p>
            <a:pPr lvl="2"/>
            <a:r>
              <a:rPr lang="nl-NL" dirty="0"/>
              <a:t>Moet ik een richting kiezen?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6136" y="3645024"/>
            <a:ext cx="2447925" cy="186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023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Wat is een leerroute?</a:t>
            </a:r>
            <a:br>
              <a:rPr lang="nl-NL" dirty="0"/>
            </a:br>
            <a:r>
              <a:rPr lang="nl-NL" dirty="0"/>
              <a:t>SVA1 traject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Een leerroute is een branche gerichte opleiding binnen een bepaald vakgebied waarbij de leerling de volgende zaken leert</a:t>
            </a:r>
          </a:p>
          <a:p>
            <a:pPr lvl="1"/>
            <a:r>
              <a:rPr lang="nl-NL" dirty="0"/>
              <a:t>specifieke vakkennis</a:t>
            </a:r>
          </a:p>
          <a:p>
            <a:pPr lvl="1"/>
            <a:r>
              <a:rPr lang="nl-NL" dirty="0"/>
              <a:t>praktische vaardigheden</a:t>
            </a:r>
          </a:p>
          <a:p>
            <a:pPr lvl="1"/>
            <a:r>
              <a:rPr lang="nl-NL" dirty="0"/>
              <a:t>arbeidsvoorbereiding</a:t>
            </a:r>
          </a:p>
          <a:p>
            <a:pPr lvl="1"/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6056" y="3212976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99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houdt een leerroute in?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/>
              <a:t>De leerling gaat een dag of dagdeel per week naar de gekozen leerroute</a:t>
            </a:r>
          </a:p>
          <a:p>
            <a:r>
              <a:rPr lang="nl-NL" sz="2800" dirty="0"/>
              <a:t>De leerroute wordt gegeven door een leerwerkmeester of vakdocent</a:t>
            </a:r>
          </a:p>
          <a:p>
            <a:r>
              <a:rPr lang="nl-NL" sz="2800" dirty="0"/>
              <a:t>De leerling loopt 1 dag per week, 2 korte stages gekoppeld aan de leerroute (min 5 weken, max 10 weken)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4405672"/>
            <a:ext cx="4389487" cy="2163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7337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houdt een leerroute in?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2034" y="1830276"/>
            <a:ext cx="8229600" cy="4349079"/>
          </a:xfrm>
        </p:spPr>
        <p:txBody>
          <a:bodyPr>
            <a:normAutofit fontScale="85000" lnSpcReduction="20000"/>
          </a:bodyPr>
          <a:lstStyle/>
          <a:p>
            <a:r>
              <a:rPr lang="nl-NL" dirty="0"/>
              <a:t>De stage wordt begeleid </a:t>
            </a:r>
          </a:p>
          <a:p>
            <a:pPr marL="0" indent="0">
              <a:buNone/>
            </a:pPr>
            <a:r>
              <a:rPr lang="nl-NL" dirty="0"/>
              <a:t>	door de mentor</a:t>
            </a:r>
          </a:p>
          <a:p>
            <a:r>
              <a:rPr lang="nl-NL" dirty="0"/>
              <a:t>Huiswerk</a:t>
            </a:r>
          </a:p>
          <a:p>
            <a:pPr lvl="1"/>
            <a:r>
              <a:rPr lang="nl-NL" dirty="0"/>
              <a:t>Klas of thuis</a:t>
            </a:r>
          </a:p>
          <a:p>
            <a:r>
              <a:rPr lang="nl-NL" dirty="0"/>
              <a:t>Er worden 2 projecten gemaakt</a:t>
            </a:r>
          </a:p>
          <a:p>
            <a:pPr lvl="1"/>
            <a:r>
              <a:rPr lang="nl-NL" dirty="0"/>
              <a:t> vanuit de leerroute waarin de verdieping centraal staat</a:t>
            </a:r>
          </a:p>
          <a:p>
            <a:pPr lvl="1"/>
            <a:r>
              <a:rPr lang="nl-NL" dirty="0"/>
              <a:t>persoonlijk project gemaakt over de leerroute/stage</a:t>
            </a:r>
          </a:p>
          <a:p>
            <a:pPr marL="457200" lvl="1" indent="0">
              <a:buNone/>
            </a:pPr>
            <a:endParaRPr lang="nl-NL" dirty="0"/>
          </a:p>
          <a:p>
            <a:r>
              <a:rPr lang="nl-NL" dirty="0"/>
              <a:t>De leerroute wordt afgesloten met een branche-of schoolcertificaat indien de leerling slaagt voor zijn/haar examen</a:t>
            </a:r>
          </a:p>
          <a:p>
            <a:pPr lvl="1"/>
            <a:endParaRPr lang="nl-NL" dirty="0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2200" y="1196752"/>
            <a:ext cx="2428875" cy="188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99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Welke leerroutes</a:t>
            </a:r>
            <a:br>
              <a:rPr lang="nl-NL" dirty="0"/>
            </a:br>
            <a:r>
              <a:rPr lang="nl-NL" dirty="0"/>
              <a:t>zijn er?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7500" lnSpcReduction="20000"/>
          </a:bodyPr>
          <a:lstStyle/>
          <a:p>
            <a:r>
              <a:rPr lang="nl-NL" dirty="0"/>
              <a:t>Werken in de winkel</a:t>
            </a:r>
          </a:p>
          <a:p>
            <a:r>
              <a:rPr lang="nl-NL" dirty="0"/>
              <a:t>Werken in de keuken (BAS en KAS)</a:t>
            </a:r>
          </a:p>
          <a:p>
            <a:r>
              <a:rPr lang="nl-NL" dirty="0"/>
              <a:t>Werken in </a:t>
            </a:r>
            <a:r>
              <a:rPr lang="nl-NL" dirty="0" smtClean="0"/>
              <a:t>logistiek</a:t>
            </a:r>
            <a:endParaRPr lang="nl-NL" dirty="0"/>
          </a:p>
          <a:p>
            <a:r>
              <a:rPr lang="nl-NL" dirty="0"/>
              <a:t>Werken in de metaal</a:t>
            </a:r>
          </a:p>
          <a:p>
            <a:r>
              <a:rPr lang="nl-NL" dirty="0"/>
              <a:t>Werken in de timmerindustrie en BWI</a:t>
            </a:r>
          </a:p>
          <a:p>
            <a:r>
              <a:rPr lang="nl-NL" dirty="0"/>
              <a:t>Werken in de schoonmaak</a:t>
            </a:r>
          </a:p>
          <a:p>
            <a:r>
              <a:rPr lang="nl-NL" dirty="0"/>
              <a:t>Werken in de zorg</a:t>
            </a:r>
          </a:p>
          <a:p>
            <a:r>
              <a:rPr lang="nl-NL" dirty="0"/>
              <a:t>Werken in het groen</a:t>
            </a:r>
          </a:p>
          <a:p>
            <a:r>
              <a:rPr lang="nl-NL" dirty="0"/>
              <a:t>Werken met bloemen</a:t>
            </a:r>
          </a:p>
          <a:p>
            <a:r>
              <a:rPr lang="nl-NL" dirty="0">
                <a:cs typeface="Calibri"/>
              </a:rPr>
              <a:t>Pilot schilderen </a:t>
            </a:r>
            <a:endParaRPr lang="nl-NL" dirty="0"/>
          </a:p>
          <a:p>
            <a:r>
              <a:rPr lang="nl-NL" dirty="0">
                <a:cs typeface="Calibri"/>
              </a:rPr>
              <a:t>Pilot fietstechniek</a:t>
            </a: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87055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29489" y="1556792"/>
            <a:ext cx="8229600" cy="4525963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nl-NL" dirty="0"/>
              <a:t>De leerroute wordt afgesloten met een branche-of schoolcertificaat indien de leerling slaagt voor zijn/haar examen</a:t>
            </a:r>
          </a:p>
          <a:p>
            <a:pPr marL="0" indent="0">
              <a:buNone/>
            </a:pPr>
            <a:r>
              <a:rPr lang="nl-NL" b="1" dirty="0"/>
              <a:t>Wil </a:t>
            </a:r>
            <a:r>
              <a:rPr lang="nl-NL" dirty="0"/>
              <a:t>ik verder binnen deze leerroute? </a:t>
            </a:r>
          </a:p>
          <a:p>
            <a:r>
              <a:rPr lang="nl-NL" dirty="0"/>
              <a:t>leerroute SVA 2</a:t>
            </a:r>
          </a:p>
          <a:p>
            <a:r>
              <a:rPr lang="nl-NL" dirty="0"/>
              <a:t>andere leerroute</a:t>
            </a:r>
          </a:p>
          <a:p>
            <a:r>
              <a:rPr lang="nl-NL" dirty="0"/>
              <a:t>stages met cursussen </a:t>
            </a:r>
          </a:p>
          <a:p>
            <a:pPr marL="0" indent="0">
              <a:buNone/>
            </a:pPr>
            <a:r>
              <a:rPr lang="nl-NL" dirty="0"/>
              <a:t>	(toeleiding naar werk)</a:t>
            </a:r>
          </a:p>
          <a:p>
            <a:r>
              <a:rPr lang="nl-NL" dirty="0"/>
              <a:t>entree</a:t>
            </a:r>
          </a:p>
          <a:p>
            <a:pPr marL="457200" lvl="1" indent="0">
              <a:buNone/>
            </a:pP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nu aan einde van leerjaar 4?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3861048"/>
            <a:ext cx="3635896" cy="268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1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Leerroute</a:t>
            </a:r>
            <a:br>
              <a:rPr lang="nl-NL" dirty="0"/>
            </a:br>
            <a:r>
              <a:rPr lang="nl-NL" dirty="0"/>
              <a:t>SVA 2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7150" indent="0">
              <a:buNone/>
            </a:pPr>
            <a:r>
              <a:rPr lang="nl-NL" dirty="0"/>
              <a:t>De SVA 2 leerroute is een vervolg op SVA1 leerroute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/>
              <a:t>Arbeidstoeleiding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/>
              <a:t>Minimaal 30 weken stage, 2 dagen per week 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/>
              <a:t>Meer specifieke vakkennis </a:t>
            </a:r>
          </a:p>
          <a:p>
            <a:pPr marL="914400" lvl="1" indent="-457200">
              <a:buFont typeface="Arial"/>
              <a:buChar char="•"/>
            </a:pPr>
            <a:r>
              <a:rPr lang="nl-NL" dirty="0"/>
              <a:t>Meer praktische vaardigheden</a:t>
            </a:r>
          </a:p>
          <a:p>
            <a:pPr marL="914400" lvl="1" indent="-457200">
              <a:buFont typeface="Arial"/>
              <a:buChar char="•"/>
            </a:pPr>
            <a:endParaRPr lang="nl-NL" dirty="0"/>
          </a:p>
          <a:p>
            <a:pPr marL="457200" lvl="1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509120"/>
            <a:ext cx="2143125" cy="214312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393878"/>
            <a:ext cx="3055438" cy="2258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623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houdt een SVA 2 leerroute in?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nl-NL" dirty="0"/>
              <a:t>De leerling gaat een dag of dagdeel of een blok per week naar de gekozen leerroute</a:t>
            </a:r>
          </a:p>
          <a:p>
            <a:r>
              <a:rPr lang="nl-NL" dirty="0"/>
              <a:t>De leerroute wordt gegeven door een LWM/vakdocent</a:t>
            </a:r>
          </a:p>
          <a:p>
            <a:r>
              <a:rPr lang="nl-NL" dirty="0"/>
              <a:t>De stage wordt begeleid door de mentor en de LWM/vakdocent</a:t>
            </a:r>
          </a:p>
          <a:p>
            <a:r>
              <a:rPr lang="nl-NL" dirty="0"/>
              <a:t>De leerroute kan worden afgesloten met een examen voor een certificaat of diploma</a:t>
            </a:r>
          </a:p>
          <a:p>
            <a:r>
              <a:rPr lang="nl-NL" dirty="0"/>
              <a:t>Examen is op de werkvloer</a:t>
            </a:r>
          </a:p>
          <a:p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1988840"/>
            <a:ext cx="1595636" cy="1546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7858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719</TotalTime>
  <Words>416</Words>
  <Application>Microsoft Office PowerPoint</Application>
  <PresentationFormat>Diavoorstelling (4:3)</PresentationFormat>
  <Paragraphs>97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7" baseType="lpstr">
      <vt:lpstr>Arial</vt:lpstr>
      <vt:lpstr>Calibri</vt:lpstr>
      <vt:lpstr>Kantoorthema</vt:lpstr>
      <vt:lpstr>Keuze leerroute 2020-2021</vt:lpstr>
      <vt:lpstr>Oriëntatie leerroute</vt:lpstr>
      <vt:lpstr>Wat is een leerroute? SVA1 traject</vt:lpstr>
      <vt:lpstr>Wat houdt een leerroute in?</vt:lpstr>
      <vt:lpstr>Wat houdt een leerroute in?</vt:lpstr>
      <vt:lpstr>Welke leerroutes zijn er?</vt:lpstr>
      <vt:lpstr>Wat nu aan einde van leerjaar 4?</vt:lpstr>
      <vt:lpstr>Leerroute SVA 2</vt:lpstr>
      <vt:lpstr>Wat houdt een SVA 2 leerroute in?</vt:lpstr>
      <vt:lpstr>Leerroute  SVA 2</vt:lpstr>
      <vt:lpstr>Leerroute SVA 2 </vt:lpstr>
      <vt:lpstr>Entree-opleiding </vt:lpstr>
      <vt:lpstr>Stage met cursussen</vt:lpstr>
      <vt:lpstr>keuze</vt:lpstr>
    </vt:vector>
  </TitlesOfParts>
  <Company>Achterhoek 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Keuze leerroute 2016-2017</dc:title>
  <dc:creator>prres</dc:creator>
  <cp:lastModifiedBy>Reinie van Schaik</cp:lastModifiedBy>
  <cp:revision>118</cp:revision>
  <cp:lastPrinted>2017-12-18T07:13:47Z</cp:lastPrinted>
  <dcterms:created xsi:type="dcterms:W3CDTF">2016-04-20T11:55:44Z</dcterms:created>
  <dcterms:modified xsi:type="dcterms:W3CDTF">2020-01-28T12:14:51Z</dcterms:modified>
</cp:coreProperties>
</file>