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6" r:id="rId3"/>
    <p:sldId id="258" r:id="rId4"/>
    <p:sldId id="267" r:id="rId5"/>
    <p:sldId id="272" r:id="rId6"/>
    <p:sldId id="257" r:id="rId7"/>
    <p:sldId id="262" r:id="rId8"/>
    <p:sldId id="270" r:id="rId9"/>
    <p:sldId id="269" r:id="rId10"/>
    <p:sldId id="263" r:id="rId11"/>
    <p:sldId id="264" r:id="rId12"/>
    <p:sldId id="265" r:id="rId13"/>
    <p:sldId id="260" r:id="rId14"/>
    <p:sldId id="271" r:id="rId15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E742-2A6D-488A-9D5E-356794C1D5C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87E96-ADF4-42B4-BC9A-0B8086ADF9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76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46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99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6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30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76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74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41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37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92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51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C11B-FF07-43BD-9842-78368D3A75E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37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25" y="620688"/>
            <a:ext cx="3000375" cy="10763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Keuze leerroute</a:t>
            </a:r>
            <a:br>
              <a:rPr lang="nl-NL" dirty="0" smtClean="0"/>
            </a:br>
            <a:r>
              <a:rPr lang="nl-NL" dirty="0" smtClean="0"/>
              <a:t>2019-2020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854" y="3895725"/>
            <a:ext cx="3596185" cy="23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9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Leerroute </a:t>
            </a:r>
            <a:br>
              <a:rPr lang="nl-NL" dirty="0" smtClean="0"/>
            </a:br>
            <a:r>
              <a:rPr lang="nl-NL" dirty="0" smtClean="0"/>
              <a:t>SVA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Werken in de winkel ( branche certificaat niveau 1)</a:t>
            </a:r>
          </a:p>
          <a:p>
            <a:r>
              <a:rPr lang="nl-NL" dirty="0" smtClean="0"/>
              <a:t>Werken in de keuken ( BAS en KAS) branche diploma niveau 1 en jeugd-EHBO</a:t>
            </a:r>
          </a:p>
          <a:p>
            <a:r>
              <a:rPr lang="nl-NL" dirty="0" smtClean="0"/>
              <a:t>Werken in de schoonmaak (SVS diploma)</a:t>
            </a:r>
          </a:p>
          <a:p>
            <a:r>
              <a:rPr lang="nl-NL" dirty="0" smtClean="0"/>
              <a:t>Werken in een zorginstelling</a:t>
            </a:r>
          </a:p>
          <a:p>
            <a:r>
              <a:rPr lang="nl-NL" dirty="0" smtClean="0"/>
              <a:t>Werken in de logistiek (branche certificaat niveau 1 en heftruck)</a:t>
            </a:r>
          </a:p>
          <a:p>
            <a:r>
              <a:rPr lang="nl-NL" dirty="0" smtClean="0"/>
              <a:t>Werken in de metaal (  VCA, lasdiploma)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95985"/>
            <a:ext cx="1378496" cy="13784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65" y="377354"/>
            <a:ext cx="2172325" cy="113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0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Leerroute SVA 2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Werken in de timmerindustrie en BWI ( </a:t>
            </a:r>
            <a:r>
              <a:rPr lang="nl-NL" dirty="0"/>
              <a:t>B</a:t>
            </a:r>
            <a:r>
              <a:rPr lang="nl-NL" dirty="0" smtClean="0"/>
              <a:t>oristraject , VCA)</a:t>
            </a:r>
          </a:p>
          <a:p>
            <a:r>
              <a:rPr lang="nl-NL" dirty="0" smtClean="0"/>
              <a:t>Werken in het groen(, VCA, kettingzaag, heggenschaar)</a:t>
            </a:r>
          </a:p>
          <a:p>
            <a:r>
              <a:rPr lang="nl-NL" dirty="0" smtClean="0"/>
              <a:t>Werken met bloemen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501008"/>
            <a:ext cx="2286000" cy="20002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7350"/>
            <a:ext cx="3429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Entree-opleiding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Entree opleiding is </a:t>
            </a:r>
            <a:r>
              <a:rPr lang="nl-NL" b="1" dirty="0" smtClean="0"/>
              <a:t>een MBO opleiding</a:t>
            </a:r>
          </a:p>
          <a:p>
            <a:r>
              <a:rPr lang="nl-NL" b="1" dirty="0" smtClean="0"/>
              <a:t>Minimaal 16 jaar voor 1 augustus!</a:t>
            </a:r>
          </a:p>
          <a:p>
            <a:r>
              <a:rPr lang="nl-NL" dirty="0" smtClean="0"/>
              <a:t>De SVA 1 leerroute wordt in principe het profiel binnen de Entree!</a:t>
            </a:r>
          </a:p>
          <a:p>
            <a:r>
              <a:rPr lang="nl-NL" dirty="0" smtClean="0"/>
              <a:t>Voorbeeld&gt; </a:t>
            </a:r>
          </a:p>
          <a:p>
            <a:pPr lvl="1"/>
            <a:r>
              <a:rPr lang="nl-NL" dirty="0" smtClean="0"/>
              <a:t>Schoonmaak /zorg&gt; Entree assistent dienstverlening en zorg</a:t>
            </a:r>
          </a:p>
          <a:p>
            <a:pPr lvl="1"/>
            <a:r>
              <a:rPr lang="nl-NL" dirty="0" smtClean="0"/>
              <a:t>Hout&gt; Entree bouw en wonen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45" y="1848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1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Stage met cursussen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Stage 2 of 3 dagen</a:t>
            </a:r>
          </a:p>
          <a:p>
            <a:r>
              <a:rPr lang="nl-NL" dirty="0" smtClean="0"/>
              <a:t>Additionele cursussen, passend bij jouw stage</a:t>
            </a:r>
          </a:p>
          <a:p>
            <a:pPr lvl="1"/>
            <a:r>
              <a:rPr lang="nl-NL" dirty="0" smtClean="0"/>
              <a:t>Heftruck</a:t>
            </a:r>
          </a:p>
          <a:p>
            <a:pPr lvl="1"/>
            <a:r>
              <a:rPr lang="nl-NL" dirty="0" smtClean="0"/>
              <a:t>VCA</a:t>
            </a:r>
          </a:p>
          <a:p>
            <a:pPr lvl="1"/>
            <a:r>
              <a:rPr lang="nl-NL" dirty="0" smtClean="0"/>
              <a:t>EHBO</a:t>
            </a:r>
          </a:p>
          <a:p>
            <a:pPr lvl="1"/>
            <a:r>
              <a:rPr lang="nl-NL" dirty="0"/>
              <a:t>L</a:t>
            </a:r>
            <a:r>
              <a:rPr lang="nl-NL" dirty="0" smtClean="0"/>
              <a:t>asdiploma</a:t>
            </a:r>
          </a:p>
          <a:p>
            <a:pPr lvl="1"/>
            <a:r>
              <a:rPr lang="nl-NL" dirty="0" smtClean="0"/>
              <a:t>Melkcertificaat</a:t>
            </a:r>
          </a:p>
          <a:p>
            <a:pPr lvl="1"/>
            <a:r>
              <a:rPr lang="nl-NL" dirty="0" smtClean="0"/>
              <a:t>Herenkapper </a:t>
            </a:r>
            <a:r>
              <a:rPr lang="nl-NL" smtClean="0"/>
              <a:t>en dameskapper</a:t>
            </a: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7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Uiterlijk 11 maart aangeven via de mentor de voorlopige keuze ( het mogen er ook nog 2 zijn)</a:t>
            </a:r>
          </a:p>
          <a:p>
            <a:r>
              <a:rPr lang="nl-NL" dirty="0" smtClean="0"/>
              <a:t>Een goed onderbouwde keuze in de derde presentatieweek zorgt voor een betere start in leerjaar 4</a:t>
            </a:r>
          </a:p>
          <a:p>
            <a:r>
              <a:rPr lang="nl-NL" dirty="0" smtClean="0"/>
              <a:t>Definitieve keuze na de derde presentatieweek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75" y="4077072"/>
            <a:ext cx="17621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6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 leerroute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 kennis maken met de verschillende leerroutes </a:t>
            </a:r>
          </a:p>
          <a:p>
            <a:r>
              <a:rPr lang="nl-NL" smtClean="0"/>
              <a:t> Schaduwdagen/passiestages </a:t>
            </a:r>
            <a:r>
              <a:rPr lang="nl-NL" dirty="0" smtClean="0"/>
              <a:t>lopen</a:t>
            </a:r>
          </a:p>
          <a:p>
            <a:r>
              <a:rPr lang="nl-NL" dirty="0" smtClean="0"/>
              <a:t>Einde leerjaar 3</a:t>
            </a:r>
          </a:p>
          <a:p>
            <a:pPr lvl="1"/>
            <a:r>
              <a:rPr lang="nl-NL" dirty="0" smtClean="0"/>
              <a:t>Wat wil ik?</a:t>
            </a:r>
          </a:p>
          <a:p>
            <a:pPr lvl="2"/>
            <a:r>
              <a:rPr lang="nl-NL" dirty="0" smtClean="0"/>
              <a:t>Welke richting wil ik kiezen?</a:t>
            </a:r>
          </a:p>
          <a:p>
            <a:pPr lvl="2"/>
            <a:r>
              <a:rPr lang="nl-NL" dirty="0"/>
              <a:t>M</a:t>
            </a:r>
            <a:r>
              <a:rPr lang="nl-NL" dirty="0" smtClean="0"/>
              <a:t>oet ik een richting kiezen?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645024"/>
            <a:ext cx="24479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een leerroute?</a:t>
            </a:r>
            <a:br>
              <a:rPr lang="nl-NL" dirty="0" smtClean="0"/>
            </a:br>
            <a:r>
              <a:rPr lang="nl-NL" dirty="0" smtClean="0"/>
              <a:t>SVA1 traject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Een leerroute is een branche gerichte opleiding binnen een bepaald vakgebied waarbij de leerling de volgende zaken leert</a:t>
            </a:r>
          </a:p>
          <a:p>
            <a:pPr lvl="1"/>
            <a:r>
              <a:rPr lang="nl-NL" dirty="0" smtClean="0"/>
              <a:t>specifieke vakkennis</a:t>
            </a:r>
          </a:p>
          <a:p>
            <a:pPr lvl="1"/>
            <a:r>
              <a:rPr lang="nl-NL" dirty="0"/>
              <a:t>p</a:t>
            </a:r>
            <a:r>
              <a:rPr lang="nl-NL" dirty="0" smtClean="0"/>
              <a:t>raktische vaardigheden</a:t>
            </a:r>
          </a:p>
          <a:p>
            <a:pPr lvl="1"/>
            <a:r>
              <a:rPr lang="nl-NL" dirty="0"/>
              <a:t>arbeidsvoorbereiding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21297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houdt een </a:t>
            </a:r>
            <a:r>
              <a:rPr lang="nl-NL" dirty="0"/>
              <a:t>l</a:t>
            </a:r>
            <a:r>
              <a:rPr lang="nl-NL" dirty="0" smtClean="0"/>
              <a:t>eerroute in?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De leerling gaat een dag of dagdeel per week naar de gekozen leerroute</a:t>
            </a:r>
          </a:p>
          <a:p>
            <a:r>
              <a:rPr lang="nl-NL" sz="2800" dirty="0"/>
              <a:t>De leerroute wordt gegeven door een l</a:t>
            </a:r>
            <a:r>
              <a:rPr lang="nl-NL" sz="2800" dirty="0" smtClean="0"/>
              <a:t>eerwerkmeester of vakdocent</a:t>
            </a:r>
          </a:p>
          <a:p>
            <a:r>
              <a:rPr lang="nl-NL" sz="2800" dirty="0" smtClean="0"/>
              <a:t>De </a:t>
            </a:r>
            <a:r>
              <a:rPr lang="nl-NL" sz="2800" dirty="0"/>
              <a:t>leerling loopt </a:t>
            </a:r>
            <a:r>
              <a:rPr lang="nl-NL" sz="2800" dirty="0" smtClean="0"/>
              <a:t>1 dag per week, 2 </a:t>
            </a:r>
            <a:r>
              <a:rPr lang="nl-NL" sz="2800" dirty="0"/>
              <a:t>korte stages </a:t>
            </a:r>
            <a:r>
              <a:rPr lang="nl-NL" sz="2800" dirty="0" smtClean="0"/>
              <a:t>gekoppeld </a:t>
            </a:r>
            <a:r>
              <a:rPr lang="nl-NL" sz="2800" dirty="0"/>
              <a:t>aan de </a:t>
            </a:r>
            <a:r>
              <a:rPr lang="nl-NL" sz="2800" dirty="0" smtClean="0"/>
              <a:t>leerroute </a:t>
            </a:r>
            <a:r>
              <a:rPr lang="nl-NL" sz="2800" dirty="0"/>
              <a:t>(min 5 weken, max 10 weken</a:t>
            </a:r>
            <a:r>
              <a:rPr lang="nl-NL" sz="2800" dirty="0" smtClean="0"/>
              <a:t>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05672"/>
            <a:ext cx="4389487" cy="216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houdt een leerroute in?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2034" y="1830276"/>
            <a:ext cx="8229600" cy="4349079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De stage wordt begeleid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door </a:t>
            </a:r>
            <a:r>
              <a:rPr lang="nl-NL" dirty="0"/>
              <a:t>de </a:t>
            </a:r>
            <a:r>
              <a:rPr lang="nl-NL" dirty="0" smtClean="0"/>
              <a:t>mentor</a:t>
            </a:r>
          </a:p>
          <a:p>
            <a:r>
              <a:rPr lang="nl-NL" dirty="0" smtClean="0"/>
              <a:t>Huiswerk</a:t>
            </a:r>
          </a:p>
          <a:p>
            <a:pPr lvl="1"/>
            <a:r>
              <a:rPr lang="nl-NL" dirty="0" smtClean="0"/>
              <a:t>Klas of thuis</a:t>
            </a:r>
          </a:p>
          <a:p>
            <a:r>
              <a:rPr lang="nl-NL" dirty="0"/>
              <a:t>Er </a:t>
            </a:r>
            <a:r>
              <a:rPr lang="nl-NL" dirty="0" smtClean="0"/>
              <a:t>worden 2 projecten gemaakt</a:t>
            </a:r>
          </a:p>
          <a:p>
            <a:pPr lvl="1"/>
            <a:r>
              <a:rPr lang="nl-NL" dirty="0" smtClean="0"/>
              <a:t> vanuit de leerroute waarin de verdieping centraal staat</a:t>
            </a:r>
          </a:p>
          <a:p>
            <a:pPr lvl="1"/>
            <a:r>
              <a:rPr lang="nl-NL" dirty="0" smtClean="0"/>
              <a:t>persoonlijk project gemaakt over de leerroute/stage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leerroute </a:t>
            </a:r>
            <a:r>
              <a:rPr lang="nl-NL" dirty="0" smtClean="0"/>
              <a:t>wordt afgesloten </a:t>
            </a:r>
            <a:r>
              <a:rPr lang="nl-NL" dirty="0"/>
              <a:t>met een branche-of schoolcertificaat </a:t>
            </a:r>
            <a:r>
              <a:rPr lang="nl-NL" dirty="0" smtClean="0"/>
              <a:t>indien de leerling slaagt voor zijn/haar examen</a:t>
            </a:r>
            <a:endParaRPr lang="nl-NL" dirty="0"/>
          </a:p>
          <a:p>
            <a:pPr lvl="1"/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196752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leerroutes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Werken in de winkel</a:t>
            </a:r>
          </a:p>
          <a:p>
            <a:r>
              <a:rPr lang="nl-NL" dirty="0" smtClean="0"/>
              <a:t>Werken in de keuken (BAS en KAS)</a:t>
            </a:r>
          </a:p>
          <a:p>
            <a:r>
              <a:rPr lang="nl-NL" dirty="0" smtClean="0"/>
              <a:t>Werken in schoolmagazijn/ logistiek</a:t>
            </a:r>
          </a:p>
          <a:p>
            <a:r>
              <a:rPr lang="nl-NL" dirty="0" smtClean="0"/>
              <a:t>Werken in de metaal</a:t>
            </a:r>
          </a:p>
          <a:p>
            <a:r>
              <a:rPr lang="nl-NL" dirty="0" smtClean="0"/>
              <a:t>Werken in de timmerindustrie en BWI</a:t>
            </a:r>
          </a:p>
          <a:p>
            <a:r>
              <a:rPr lang="nl-NL" dirty="0" smtClean="0"/>
              <a:t>Werken in de schoonmaak</a:t>
            </a:r>
          </a:p>
          <a:p>
            <a:r>
              <a:rPr lang="nl-NL" dirty="0" smtClean="0"/>
              <a:t>Werken in de zorg</a:t>
            </a:r>
          </a:p>
          <a:p>
            <a:r>
              <a:rPr lang="nl-NL" dirty="0" smtClean="0"/>
              <a:t>Werken in het groen</a:t>
            </a:r>
          </a:p>
          <a:p>
            <a:r>
              <a:rPr lang="nl-NL" dirty="0" smtClean="0"/>
              <a:t>Werken met bloemen</a:t>
            </a:r>
          </a:p>
          <a:p>
            <a:r>
              <a:rPr lang="nl-NL" dirty="0" smtClean="0"/>
              <a:t>cursus dameskapper en heren knippen 5 weken</a:t>
            </a:r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0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9489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De leerroute wordt afgesloten met een branche-of schoolcertificaat indien de leerling slaagt voor zijn/haar examen</a:t>
            </a:r>
          </a:p>
          <a:p>
            <a:pPr marL="0" indent="0">
              <a:buNone/>
            </a:pPr>
            <a:r>
              <a:rPr lang="nl-NL" b="1" dirty="0" smtClean="0"/>
              <a:t>Wil </a:t>
            </a:r>
            <a:r>
              <a:rPr lang="nl-NL" dirty="0" smtClean="0"/>
              <a:t>ik verder binnen deze leerroute? </a:t>
            </a:r>
          </a:p>
          <a:p>
            <a:r>
              <a:rPr lang="nl-NL" dirty="0"/>
              <a:t>l</a:t>
            </a:r>
            <a:r>
              <a:rPr lang="nl-NL" dirty="0" smtClean="0"/>
              <a:t>eerroute SVA 2</a:t>
            </a:r>
          </a:p>
          <a:p>
            <a:r>
              <a:rPr lang="nl-NL" dirty="0" smtClean="0"/>
              <a:t>andere leerroute</a:t>
            </a:r>
          </a:p>
          <a:p>
            <a:r>
              <a:rPr lang="nl-NL" dirty="0"/>
              <a:t>s</a:t>
            </a:r>
            <a:r>
              <a:rPr lang="nl-NL" dirty="0" smtClean="0"/>
              <a:t>tages met cursussen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</a:t>
            </a:r>
            <a:r>
              <a:rPr lang="nl-NL" dirty="0" err="1" smtClean="0"/>
              <a:t>toeleiden</a:t>
            </a:r>
            <a:r>
              <a:rPr lang="nl-NL" dirty="0" smtClean="0"/>
              <a:t> naar werk)</a:t>
            </a:r>
          </a:p>
          <a:p>
            <a:r>
              <a:rPr lang="nl-NL" dirty="0"/>
              <a:t>e</a:t>
            </a:r>
            <a:r>
              <a:rPr lang="nl-NL" dirty="0" smtClean="0"/>
              <a:t>ntree</a:t>
            </a:r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nu aan einde van leerjaar 4?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861048"/>
            <a:ext cx="3635896" cy="268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Leerroute</a:t>
            </a:r>
            <a:br>
              <a:rPr lang="nl-NL" dirty="0" smtClean="0"/>
            </a:br>
            <a:r>
              <a:rPr lang="nl-NL" dirty="0" smtClean="0"/>
              <a:t>SVA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" indent="0">
              <a:buNone/>
            </a:pPr>
            <a:r>
              <a:rPr lang="nl-NL" dirty="0" smtClean="0"/>
              <a:t>De SVA 2 </a:t>
            </a:r>
            <a:r>
              <a:rPr lang="nl-NL" dirty="0"/>
              <a:t>leerroute is een </a:t>
            </a:r>
            <a:r>
              <a:rPr lang="nl-NL" dirty="0" smtClean="0"/>
              <a:t>vervolg op SVA1 leerroute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 smtClean="0"/>
              <a:t>Arbeidstoeleiding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 smtClean="0"/>
              <a:t>Minimaal 30 weken stage, 2 dagen per week 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 smtClean="0"/>
              <a:t>Meer specifieke vakkennis 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 smtClean="0"/>
              <a:t>Meer praktische vaardigheden</a:t>
            </a:r>
          </a:p>
          <a:p>
            <a:pPr marL="914400" lvl="1" indent="-457200">
              <a:buFont typeface="Arial"/>
              <a:buChar char="•"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2143125" cy="2143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393878"/>
            <a:ext cx="3055438" cy="225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houdt een SVA 2 leerroute in?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leerling gaat een dag of dagdeel per week naar de gekozen leerroute</a:t>
            </a:r>
          </a:p>
          <a:p>
            <a:r>
              <a:rPr lang="nl-NL" dirty="0" smtClean="0"/>
              <a:t>De leerroute wordt gegeven door een LWM/vakdocent</a:t>
            </a:r>
          </a:p>
          <a:p>
            <a:r>
              <a:rPr lang="nl-NL" dirty="0" smtClean="0"/>
              <a:t>De stage wordt begeleid door de mentor en de LWM/vakdocent</a:t>
            </a:r>
          </a:p>
          <a:p>
            <a:r>
              <a:rPr lang="nl-NL" dirty="0" smtClean="0"/>
              <a:t>De leerroute kan worden afgesloten met een examen voor een certificaat of diploma</a:t>
            </a:r>
          </a:p>
          <a:p>
            <a:r>
              <a:rPr lang="nl-NL" dirty="0" smtClean="0"/>
              <a:t>Examen is op de werkvloer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988840"/>
            <a:ext cx="21717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492</Words>
  <Application>Microsoft Office PowerPoint</Application>
  <PresentationFormat>Diavoorstelling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Keuze leerroute 2019-2020</vt:lpstr>
      <vt:lpstr>Oriëntatie leerroute</vt:lpstr>
      <vt:lpstr>Wat is een leerroute? SVA1 traject</vt:lpstr>
      <vt:lpstr>Wat houdt een leerroute in?</vt:lpstr>
      <vt:lpstr>Wat houdt een leerroute in?</vt:lpstr>
      <vt:lpstr>Welke leerroutes zijn er?</vt:lpstr>
      <vt:lpstr>Wat nu aan einde van leerjaar 4?</vt:lpstr>
      <vt:lpstr>Leerroute SVA 2</vt:lpstr>
      <vt:lpstr>Wat houdt een SVA 2 leerroute in?</vt:lpstr>
      <vt:lpstr>Leerroute  SVA 2</vt:lpstr>
      <vt:lpstr>Leerroute SVA 2 </vt:lpstr>
      <vt:lpstr>Entree-opleiding </vt:lpstr>
      <vt:lpstr>Stage met cursussen</vt:lpstr>
      <vt:lpstr>keuze</vt:lpstr>
    </vt:vector>
  </TitlesOfParts>
  <Company>Achterhoek 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 leerroute 2016-2017</dc:title>
  <dc:creator>prres</dc:creator>
  <cp:lastModifiedBy>Reinie van Schaik</cp:lastModifiedBy>
  <cp:revision>73</cp:revision>
  <cp:lastPrinted>2017-12-18T07:13:47Z</cp:lastPrinted>
  <dcterms:created xsi:type="dcterms:W3CDTF">2016-04-20T11:55:44Z</dcterms:created>
  <dcterms:modified xsi:type="dcterms:W3CDTF">2019-01-22T09:39:30Z</dcterms:modified>
</cp:coreProperties>
</file>